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8" r:id="rId5"/>
    <p:sldId id="259" r:id="rId6"/>
    <p:sldId id="260" r:id="rId7"/>
    <p:sldId id="261" r:id="rId8"/>
    <p:sldId id="265" r:id="rId9"/>
    <p:sldId id="272" r:id="rId10"/>
    <p:sldId id="273"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8/8/2018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8/8/2018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8/8/2018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oi.es/blogs/embasev/2015/04/09/equipo-en-8-palabra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yenglishabc.wikispaces.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istorymalden.wikispaces.com/Session+12+-++Unit-Lesson+Development" TargetMode="External"/><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hyperlink" Target="https://creativecommons.org/licenses/by-nc/2.0/" TargetMode="External"/><Relationship Id="rId5" Type="http://schemas.openxmlformats.org/officeDocument/2006/relationships/hyperlink" Target="https://www.flickr.com/photos/7815007@N07/8301993103/" TargetMode="Externa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latin typeface="Cambria" panose="02040503050406030204" pitchFamily="18" charset="0"/>
              </a:rPr>
              <a:t>The FRPS </a:t>
            </a:r>
            <a:br>
              <a:rPr lang="en-US" dirty="0">
                <a:latin typeface="Cambria" panose="02040503050406030204" pitchFamily="18" charset="0"/>
              </a:rPr>
            </a:br>
            <a:r>
              <a:rPr lang="en-US" dirty="0">
                <a:latin typeface="Cambria" panose="02040503050406030204" pitchFamily="18" charset="0"/>
              </a:rPr>
              <a:t>Evaluation Tool:</a:t>
            </a:r>
            <a:br>
              <a:rPr lang="en-US" dirty="0">
                <a:latin typeface="Cambria" panose="02040503050406030204" pitchFamily="18" charset="0"/>
              </a:rPr>
            </a:br>
            <a:r>
              <a:rPr lang="en-US" dirty="0">
                <a:latin typeface="Cambria" panose="02040503050406030204" pitchFamily="18" charset="0"/>
              </a:rPr>
              <a:t>Getting Started</a:t>
            </a:r>
          </a:p>
        </p:txBody>
      </p:sp>
      <p:sp>
        <p:nvSpPr>
          <p:cNvPr id="3" name="Subtitle 2"/>
          <p:cNvSpPr>
            <a:spLocks noGrp="1"/>
          </p:cNvSpPr>
          <p:nvPr>
            <p:ph type="subTitle" idx="1"/>
          </p:nvPr>
        </p:nvSpPr>
        <p:spPr/>
        <p:txBody>
          <a:bodyPr>
            <a:normAutofit/>
          </a:bodyPr>
          <a:lstStyle/>
          <a:p>
            <a:pPr algn="ctr"/>
            <a:r>
              <a:rPr lang="en-US" sz="2800" dirty="0"/>
              <a:t>Presented by the fall river educators’ association</a:t>
            </a:r>
          </a:p>
        </p:txBody>
      </p:sp>
    </p:spTree>
    <p:extLst>
      <p:ext uri="{BB962C8B-B14F-4D97-AF65-F5344CB8AC3E}">
        <p14:creationId xmlns:p14="http://schemas.microsoft.com/office/powerpoint/2010/main" val="369319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C26B1-FDEC-432F-93F1-7F46963BDA36}"/>
              </a:ext>
            </a:extLst>
          </p:cNvPr>
          <p:cNvSpPr>
            <a:spLocks noGrp="1"/>
          </p:cNvSpPr>
          <p:nvPr>
            <p:ph type="title"/>
          </p:nvPr>
        </p:nvSpPr>
        <p:spPr/>
        <p:txBody>
          <a:bodyPr/>
          <a:lstStyle/>
          <a:p>
            <a:pPr algn="ctr"/>
            <a:r>
              <a:rPr lang="en-US" b="1" dirty="0"/>
              <a:t>Advice for Handling Evaluation</a:t>
            </a:r>
          </a:p>
        </p:txBody>
      </p:sp>
      <p:sp>
        <p:nvSpPr>
          <p:cNvPr id="3" name="Content Placeholder 2">
            <a:extLst>
              <a:ext uri="{FF2B5EF4-FFF2-40B4-BE49-F238E27FC236}">
                <a16:creationId xmlns:a16="http://schemas.microsoft.com/office/drawing/2014/main" id="{22F752EC-DE03-4E23-9AD6-264466240AE9}"/>
              </a:ext>
            </a:extLst>
          </p:cNvPr>
          <p:cNvSpPr>
            <a:spLocks noGrp="1"/>
          </p:cNvSpPr>
          <p:nvPr>
            <p:ph idx="1"/>
          </p:nvPr>
        </p:nvSpPr>
        <p:spPr/>
        <p:txBody>
          <a:bodyPr>
            <a:normAutofit/>
          </a:bodyPr>
          <a:lstStyle/>
          <a:p>
            <a:pPr>
              <a:buFont typeface="Arial" panose="020B0604020202020204" pitchFamily="34" charset="0"/>
              <a:buChar char="•"/>
            </a:pPr>
            <a:r>
              <a:rPr lang="en-US" sz="2400" dirty="0"/>
              <a:t>Communicate regularly with your evaluator</a:t>
            </a:r>
          </a:p>
          <a:p>
            <a:pPr>
              <a:buFont typeface="Arial" panose="020B0604020202020204" pitchFamily="34" charset="0"/>
              <a:buChar char="•"/>
            </a:pPr>
            <a:r>
              <a:rPr lang="en-US" sz="2400" dirty="0"/>
              <a:t>Know the process and the expectations (in the back of the FREA Contract)</a:t>
            </a:r>
          </a:p>
          <a:p>
            <a:pPr>
              <a:buFont typeface="Arial" panose="020B0604020202020204" pitchFamily="34" charset="0"/>
              <a:buChar char="•"/>
            </a:pPr>
            <a:r>
              <a:rPr lang="en-US" sz="2400" dirty="0"/>
              <a:t>Don’t be afraid to make mistakes</a:t>
            </a:r>
          </a:p>
          <a:p>
            <a:pPr>
              <a:buFont typeface="Arial" panose="020B0604020202020204" pitchFamily="34" charset="0"/>
              <a:buChar char="•"/>
            </a:pPr>
            <a:r>
              <a:rPr lang="en-US" sz="2400" dirty="0"/>
              <a:t>Be reflective and open to feedback</a:t>
            </a:r>
          </a:p>
          <a:p>
            <a:pPr>
              <a:buFont typeface="Arial" panose="020B0604020202020204" pitchFamily="34" charset="0"/>
              <a:buChar char="•"/>
            </a:pPr>
            <a:r>
              <a:rPr lang="en-US" sz="2400" dirty="0"/>
              <a:t>Don’t let it distract you from the work- stay focused on the kids!</a:t>
            </a:r>
          </a:p>
          <a:p>
            <a:pPr>
              <a:buFont typeface="Arial" panose="020B0604020202020204" pitchFamily="34" charset="0"/>
              <a:buChar char="•"/>
            </a:pPr>
            <a:endParaRPr lang="en-US" sz="2400" dirty="0"/>
          </a:p>
          <a:p>
            <a:pPr marL="0" indent="0" algn="ctr">
              <a:buNone/>
            </a:pPr>
            <a:r>
              <a:rPr lang="en-US" sz="3200" i="1"/>
              <a:t>STAY CALM!</a:t>
            </a:r>
            <a:endParaRPr lang="en-US" sz="3200" i="1" dirty="0"/>
          </a:p>
        </p:txBody>
      </p:sp>
    </p:spTree>
    <p:extLst>
      <p:ext uri="{BB962C8B-B14F-4D97-AF65-F5344CB8AC3E}">
        <p14:creationId xmlns:p14="http://schemas.microsoft.com/office/powerpoint/2010/main" val="66503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Background Information</a:t>
            </a:r>
          </a:p>
        </p:txBody>
      </p:sp>
      <p:sp>
        <p:nvSpPr>
          <p:cNvPr id="3" name="Content Placeholder 2"/>
          <p:cNvSpPr>
            <a:spLocks noGrp="1"/>
          </p:cNvSpPr>
          <p:nvPr>
            <p:ph idx="1"/>
          </p:nvPr>
        </p:nvSpPr>
        <p:spPr/>
        <p:txBody>
          <a:bodyPr>
            <a:normAutofit/>
          </a:bodyPr>
          <a:lstStyle/>
          <a:p>
            <a:r>
              <a:rPr lang="en-US" sz="3200" dirty="0"/>
              <a:t>In 2011, the Board of Elementary and Secondary Education adopted new regulations for the evaluation of all Massachusetts educators.</a:t>
            </a:r>
          </a:p>
          <a:p>
            <a:endParaRPr lang="en-US" sz="3200" dirty="0"/>
          </a:p>
          <a:p>
            <a:r>
              <a:rPr lang="en-US" sz="3200" dirty="0"/>
              <a:t>The purpose was to provide educators with a continuous opportunity for professional growth and development. </a:t>
            </a:r>
          </a:p>
          <a:p>
            <a:endParaRPr lang="en-US" sz="2800" dirty="0"/>
          </a:p>
          <a:p>
            <a:endParaRPr lang="en-US" sz="2800" dirty="0"/>
          </a:p>
          <a:p>
            <a:endParaRPr lang="en-US" sz="2800" dirty="0"/>
          </a:p>
        </p:txBody>
      </p:sp>
    </p:spTree>
    <p:extLst>
      <p:ext uri="{BB962C8B-B14F-4D97-AF65-F5344CB8AC3E}">
        <p14:creationId xmlns:p14="http://schemas.microsoft.com/office/powerpoint/2010/main" val="16560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03869"/>
          </a:xfrm>
        </p:spPr>
        <p:txBody>
          <a:bodyPr>
            <a:normAutofit fontScale="90000"/>
          </a:bodyPr>
          <a:lstStyle/>
          <a:p>
            <a:pPr algn="ctr"/>
            <a:r>
              <a:rPr lang="en-US" b="1" dirty="0">
                <a:latin typeface="Cambria" panose="02040503050406030204" pitchFamily="18" charset="0"/>
              </a:rPr>
              <a:t>The Evaluation Process</a:t>
            </a:r>
            <a:br>
              <a:rPr lang="en-US" b="1" dirty="0">
                <a:latin typeface="Cambria" panose="02040503050406030204" pitchFamily="18" charset="0"/>
              </a:rPr>
            </a:br>
            <a:r>
              <a:rPr lang="en-US" b="1" dirty="0">
                <a:latin typeface="Cambria" panose="02040503050406030204" pitchFamily="18" charset="0"/>
              </a:rPr>
              <a:t>is a 5-step cycle</a:t>
            </a:r>
          </a:p>
        </p:txBody>
      </p:sp>
      <p:pic>
        <p:nvPicPr>
          <p:cNvPr id="4" name="Picture 5" descr="eval cycle.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477532" y="1846263"/>
            <a:ext cx="7297261"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3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Rubrics are used throughout the 5-step cycle</a:t>
            </a:r>
            <a:r>
              <a:rPr lang="en-US" dirty="0"/>
              <a:t> </a:t>
            </a:r>
          </a:p>
        </p:txBody>
      </p:sp>
      <p:sp>
        <p:nvSpPr>
          <p:cNvPr id="3" name="Content Placeholder 2"/>
          <p:cNvSpPr>
            <a:spLocks noGrp="1"/>
          </p:cNvSpPr>
          <p:nvPr>
            <p:ph idx="1"/>
          </p:nvPr>
        </p:nvSpPr>
        <p:spPr/>
        <p:txBody>
          <a:bodyPr/>
          <a:lstStyle/>
          <a:p>
            <a:pPr marL="0" indent="0">
              <a:buNone/>
            </a:pPr>
            <a:r>
              <a:rPr lang="en-US" sz="2400" b="1" dirty="0"/>
              <a:t>The Teacher Rubric </a:t>
            </a:r>
            <a:r>
              <a:rPr lang="en-US" dirty="0"/>
              <a:t>is for all teachers, including teachers of whole classrooms, small groups, individual students, general education teachers, teachers with specialized classes or knowledge, including teachers of English Language Learners, and special education teachers.</a:t>
            </a:r>
          </a:p>
          <a:p>
            <a:pPr marL="0" indent="0">
              <a:buNone/>
            </a:pPr>
            <a:r>
              <a:rPr lang="en-US" sz="2400" b="1" dirty="0"/>
              <a:t>The Specialized Instructional Support Personnel Rubric </a:t>
            </a:r>
            <a:r>
              <a:rPr lang="en-US" dirty="0"/>
              <a:t>is for educators in professional support roles such as school counselors, school psychologists, school nurses. </a:t>
            </a:r>
          </a:p>
          <a:p>
            <a:pPr marL="0" indent="0">
              <a:buNone/>
            </a:pPr>
            <a:r>
              <a:rPr lang="en-US" dirty="0"/>
              <a:t>They both include </a:t>
            </a:r>
            <a:r>
              <a:rPr lang="en-US" b="1" dirty="0"/>
              <a:t>4 standards</a:t>
            </a:r>
            <a:r>
              <a:rPr lang="en-US" dirty="0"/>
              <a: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07714650"/>
              </p:ext>
            </p:extLst>
          </p:nvPr>
        </p:nvGraphicFramePr>
        <p:xfrm>
          <a:off x="1170432" y="4244829"/>
          <a:ext cx="10058400" cy="2005476"/>
        </p:xfrm>
        <a:graphic>
          <a:graphicData uri="http://schemas.openxmlformats.org/drawingml/2006/table">
            <a:tbl>
              <a:tblPr firstRow="1" firstCol="1" lastRow="1" lastCol="1" bandRow="1" bandCol="1">
                <a:tableStyleId>{5C22544A-7EE6-4342-B048-85BDC9FD1C3A}</a:tableStyleId>
              </a:tblPr>
              <a:tblGrid>
                <a:gridCol w="2641336">
                  <a:extLst>
                    <a:ext uri="{9D8B030D-6E8A-4147-A177-3AD203B41FA5}">
                      <a16:colId xmlns:a16="http://schemas.microsoft.com/office/drawing/2014/main" val="20000"/>
                    </a:ext>
                  </a:extLst>
                </a:gridCol>
                <a:gridCol w="2387696">
                  <a:extLst>
                    <a:ext uri="{9D8B030D-6E8A-4147-A177-3AD203B41FA5}">
                      <a16:colId xmlns:a16="http://schemas.microsoft.com/office/drawing/2014/main" val="20001"/>
                    </a:ext>
                  </a:extLst>
                </a:gridCol>
                <a:gridCol w="2514768">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2005476">
                <a:tc>
                  <a:txBody>
                    <a:bodyPr/>
                    <a:lstStyle/>
                    <a:p>
                      <a:pPr marL="0" marR="0" algn="ctr">
                        <a:spcBef>
                          <a:spcPts val="0"/>
                        </a:spcBef>
                        <a:spcAft>
                          <a:spcPts val="0"/>
                        </a:spcAft>
                      </a:pPr>
                      <a:r>
                        <a:rPr lang="en-US" sz="2000" dirty="0">
                          <a:effectLst/>
                        </a:rPr>
                        <a:t>Standard I:</a:t>
                      </a:r>
                    </a:p>
                    <a:p>
                      <a:pPr marL="0" marR="0" algn="ctr">
                        <a:spcBef>
                          <a:spcPts val="0"/>
                        </a:spcBef>
                        <a:spcAft>
                          <a:spcPts val="0"/>
                        </a:spcAft>
                      </a:pPr>
                      <a:r>
                        <a:rPr lang="en-US" sz="2000" dirty="0">
                          <a:effectLst/>
                        </a:rPr>
                        <a:t>Curriculum, Planning, and Assessment</a:t>
                      </a:r>
                      <a:endParaRPr lang="en-US" sz="2000" dirty="0">
                        <a:solidFill>
                          <a:srgbClr val="004386"/>
                        </a:solidFill>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2000" dirty="0">
                          <a:effectLst/>
                        </a:rPr>
                        <a:t>Standard II:</a:t>
                      </a:r>
                    </a:p>
                    <a:p>
                      <a:pPr marL="0" marR="0" algn="ctr">
                        <a:spcBef>
                          <a:spcPts val="0"/>
                        </a:spcBef>
                        <a:spcAft>
                          <a:spcPts val="0"/>
                        </a:spcAft>
                      </a:pPr>
                      <a:r>
                        <a:rPr lang="en-US" sz="2000" dirty="0">
                          <a:effectLst/>
                        </a:rPr>
                        <a:t>Teaching All Students</a:t>
                      </a:r>
                      <a:endParaRPr lang="en-US" sz="2000" dirty="0">
                        <a:solidFill>
                          <a:srgbClr val="004386"/>
                        </a:solidFill>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2000" dirty="0">
                          <a:effectLst/>
                        </a:rPr>
                        <a:t>Standard III:</a:t>
                      </a:r>
                    </a:p>
                    <a:p>
                      <a:pPr marL="0" marR="0" algn="ctr">
                        <a:spcBef>
                          <a:spcPts val="0"/>
                        </a:spcBef>
                        <a:spcAft>
                          <a:spcPts val="0"/>
                        </a:spcAft>
                      </a:pPr>
                      <a:r>
                        <a:rPr lang="en-US" sz="2000" dirty="0">
                          <a:effectLst/>
                        </a:rPr>
                        <a:t>Family and Community Engagement</a:t>
                      </a:r>
                      <a:endParaRPr lang="en-US" sz="2000" dirty="0">
                        <a:solidFill>
                          <a:srgbClr val="004386"/>
                        </a:solidFill>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2000" dirty="0">
                          <a:effectLst/>
                        </a:rPr>
                        <a:t>Standard IV:</a:t>
                      </a:r>
                    </a:p>
                    <a:p>
                      <a:pPr marL="0" marR="0" algn="ctr">
                        <a:spcBef>
                          <a:spcPts val="0"/>
                        </a:spcBef>
                        <a:spcAft>
                          <a:spcPts val="0"/>
                        </a:spcAft>
                      </a:pPr>
                      <a:r>
                        <a:rPr lang="en-US" sz="2000" dirty="0">
                          <a:effectLst/>
                        </a:rPr>
                        <a:t>Professional Culture</a:t>
                      </a:r>
                      <a:endParaRPr lang="en-US" sz="2000" dirty="0">
                        <a:solidFill>
                          <a:srgbClr val="004386"/>
                        </a:solidFill>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5448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72032"/>
          </a:xfrm>
        </p:spPr>
        <p:txBody>
          <a:bodyPr>
            <a:normAutofit/>
          </a:bodyPr>
          <a:lstStyle/>
          <a:p>
            <a:pPr algn="ctr"/>
            <a:r>
              <a:rPr lang="en-US" b="1" dirty="0"/>
              <a:t>Step 1:    SELF-ASSESSMENT </a:t>
            </a:r>
          </a:p>
        </p:txBody>
      </p:sp>
      <p:sp>
        <p:nvSpPr>
          <p:cNvPr id="3" name="Content Placeholder 2"/>
          <p:cNvSpPr>
            <a:spLocks noGrp="1"/>
          </p:cNvSpPr>
          <p:nvPr>
            <p:ph idx="1"/>
          </p:nvPr>
        </p:nvSpPr>
        <p:spPr>
          <a:xfrm>
            <a:off x="1097280" y="1808017"/>
            <a:ext cx="10058400" cy="4488873"/>
          </a:xfrm>
        </p:spPr>
        <p:txBody>
          <a:bodyPr>
            <a:noAutofit/>
          </a:bodyPr>
          <a:lstStyle/>
          <a:p>
            <a:pPr marL="0" indent="0">
              <a:lnSpc>
                <a:spcPct val="100000"/>
              </a:lnSpc>
              <a:buNone/>
            </a:pPr>
            <a:endParaRPr lang="en-US" sz="2400" dirty="0"/>
          </a:p>
          <a:p>
            <a:pPr>
              <a:buFont typeface="Courier New" panose="02070309020205020404" pitchFamily="49" charset="0"/>
              <a:buChar char="o"/>
            </a:pPr>
            <a:r>
              <a:rPr lang="en-US" sz="2800" b="1" u="sng" dirty="0">
                <a:solidFill>
                  <a:schemeClr val="tx1"/>
                </a:solidFill>
              </a:rPr>
              <a:t>Analysis of Evidence of Student Learning, Growth and Achievement</a:t>
            </a:r>
          </a:p>
          <a:p>
            <a:pPr marL="0" indent="0">
              <a:buNone/>
            </a:pPr>
            <a:endParaRPr lang="en-US" sz="2800" b="1" u="sng" dirty="0">
              <a:solidFill>
                <a:schemeClr val="tx1"/>
              </a:solidFill>
            </a:endParaRPr>
          </a:p>
          <a:p>
            <a:pPr>
              <a:buFont typeface="Courier New" panose="02070309020205020404" pitchFamily="49" charset="0"/>
              <a:buChar char="o"/>
            </a:pPr>
            <a:r>
              <a:rPr lang="en-US" sz="2800" b="1" u="sng" dirty="0">
                <a:solidFill>
                  <a:schemeClr val="tx1"/>
                </a:solidFill>
              </a:rPr>
              <a:t>Assessment of Practice Against Performance Standards</a:t>
            </a:r>
          </a:p>
          <a:p>
            <a:pPr>
              <a:buFont typeface="Courier New" panose="02070309020205020404" pitchFamily="49" charset="0"/>
              <a:buChar char="o"/>
            </a:pPr>
            <a:endParaRPr lang="en-US" sz="2800" b="1" u="sng" dirty="0">
              <a:solidFill>
                <a:schemeClr val="tx1"/>
              </a:solidFill>
            </a:endParaRPr>
          </a:p>
          <a:p>
            <a:pPr>
              <a:buFont typeface="Courier New" panose="02070309020205020404" pitchFamily="49" charset="0"/>
              <a:buChar char="o"/>
            </a:pPr>
            <a:endParaRPr lang="en-US" sz="2800" dirty="0">
              <a:solidFill>
                <a:schemeClr val="tx1"/>
              </a:solidFill>
            </a:endParaRPr>
          </a:p>
          <a:p>
            <a:endParaRPr lang="en-US" sz="2400" b="1" u="sng" dirty="0"/>
          </a:p>
        </p:txBody>
      </p:sp>
      <p:pic>
        <p:nvPicPr>
          <p:cNvPr id="5" name="Picture 4">
            <a:extLst>
              <a:ext uri="{FF2B5EF4-FFF2-40B4-BE49-F238E27FC236}">
                <a16:creationId xmlns:a16="http://schemas.microsoft.com/office/drawing/2014/main" id="{AA70B3A5-DF25-4CE2-8162-E24C72FAF91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024438" y="4672668"/>
            <a:ext cx="1879702" cy="1624222"/>
          </a:xfrm>
          <a:prstGeom prst="rect">
            <a:avLst/>
          </a:prstGeom>
        </p:spPr>
      </p:pic>
    </p:spTree>
    <p:extLst>
      <p:ext uri="{BB962C8B-B14F-4D97-AF65-F5344CB8AC3E}">
        <p14:creationId xmlns:p14="http://schemas.microsoft.com/office/powerpoint/2010/main" val="162081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4379"/>
          </a:xfrm>
        </p:spPr>
        <p:txBody>
          <a:bodyPr/>
          <a:lstStyle/>
          <a:p>
            <a:pPr algn="ctr"/>
            <a:r>
              <a:rPr lang="en-US" b="1" dirty="0"/>
              <a:t>Step 2:    GOAL SETTING</a:t>
            </a:r>
          </a:p>
        </p:txBody>
      </p:sp>
      <p:sp>
        <p:nvSpPr>
          <p:cNvPr id="3" name="Content Placeholder 2"/>
          <p:cNvSpPr>
            <a:spLocks noGrp="1"/>
          </p:cNvSpPr>
          <p:nvPr>
            <p:ph idx="1"/>
          </p:nvPr>
        </p:nvSpPr>
        <p:spPr/>
        <p:txBody>
          <a:bodyPr>
            <a:normAutofit/>
          </a:bodyPr>
          <a:lstStyle/>
          <a:p>
            <a:r>
              <a:rPr lang="en-US" dirty="0"/>
              <a:t>Minimum of 2 goals:</a:t>
            </a:r>
          </a:p>
          <a:p>
            <a:pPr>
              <a:buFont typeface="Arial" panose="020B0604020202020204" pitchFamily="34" charset="0"/>
              <a:buChar char="•"/>
            </a:pPr>
            <a:r>
              <a:rPr lang="en-US" sz="2800" b="1" dirty="0"/>
              <a:t>Professional Practice </a:t>
            </a:r>
          </a:p>
          <a:p>
            <a:pPr>
              <a:buFont typeface="Arial" panose="020B0604020202020204" pitchFamily="34" charset="0"/>
              <a:buChar char="•"/>
            </a:pPr>
            <a:r>
              <a:rPr lang="en-US" sz="2800" b="1" dirty="0"/>
              <a:t>Student Learning                                   </a:t>
            </a:r>
          </a:p>
          <a:p>
            <a:pPr marL="0" indent="0">
              <a:buNone/>
            </a:pPr>
            <a:endParaRPr lang="en-US" sz="2800" b="1" dirty="0"/>
          </a:p>
          <a:p>
            <a:pPr lvl="1">
              <a:buFont typeface="Wingdings" panose="05000000000000000000" pitchFamily="2" charset="2"/>
              <a:buChar char="§"/>
            </a:pPr>
            <a:r>
              <a:rPr lang="en-US" sz="2400" dirty="0"/>
              <a:t>Team Goals are encouraged</a:t>
            </a:r>
          </a:p>
          <a:p>
            <a:pPr lvl="1">
              <a:buFont typeface="Wingdings" panose="05000000000000000000" pitchFamily="2" charset="2"/>
              <a:buChar char="§"/>
            </a:pPr>
            <a:r>
              <a:rPr lang="en-US" sz="2400" dirty="0"/>
              <a:t>First year teachers must include induction and mentoring activities </a:t>
            </a:r>
          </a:p>
          <a:p>
            <a:pPr lvl="1">
              <a:buFont typeface="Wingdings" panose="05000000000000000000" pitchFamily="2" charset="2"/>
              <a:buChar char="§"/>
            </a:pPr>
            <a:r>
              <a:rPr lang="en-US" sz="2400" dirty="0"/>
              <a:t>Evaluator should work with new teachers to propose goals</a:t>
            </a:r>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pic>
        <p:nvPicPr>
          <p:cNvPr id="4" name="Picture 3">
            <a:extLst>
              <a:ext uri="{FF2B5EF4-FFF2-40B4-BE49-F238E27FC236}">
                <a16:creationId xmlns:a16="http://schemas.microsoft.com/office/drawing/2014/main" id="{DE11B8D4-63B0-42AD-A66E-E292D884CBA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432645" y="2155970"/>
            <a:ext cx="1869067" cy="1593909"/>
          </a:xfrm>
          <a:prstGeom prst="rect">
            <a:avLst/>
          </a:prstGeom>
        </p:spPr>
      </p:pic>
    </p:spTree>
    <p:extLst>
      <p:ext uri="{BB962C8B-B14F-4D97-AF65-F5344CB8AC3E}">
        <p14:creationId xmlns:p14="http://schemas.microsoft.com/office/powerpoint/2010/main" val="124942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S.M.A.R.T GOALS</a:t>
            </a:r>
          </a:p>
        </p:txBody>
      </p:sp>
      <p:sp>
        <p:nvSpPr>
          <p:cNvPr id="3" name="Content Placeholder 2"/>
          <p:cNvSpPr>
            <a:spLocks noGrp="1"/>
          </p:cNvSpPr>
          <p:nvPr>
            <p:ph idx="1"/>
          </p:nvPr>
        </p:nvSpPr>
        <p:spPr/>
        <p:txBody>
          <a:bodyPr/>
          <a:lstStyle/>
          <a:p>
            <a:pPr>
              <a:spcBef>
                <a:spcPts val="1800"/>
              </a:spcBef>
            </a:pPr>
            <a:r>
              <a:rPr lang="en-US" sz="2800" b="1" dirty="0"/>
              <a:t>S</a:t>
            </a:r>
            <a:r>
              <a:rPr lang="en-US" sz="2800" dirty="0"/>
              <a:t>	= 	</a:t>
            </a:r>
            <a:r>
              <a:rPr lang="en-US" sz="2800" b="1" dirty="0"/>
              <a:t>S</a:t>
            </a:r>
            <a:r>
              <a:rPr lang="en-US" sz="2800" dirty="0"/>
              <a:t>pecific and </a:t>
            </a:r>
            <a:r>
              <a:rPr lang="en-US" sz="2800" b="1" dirty="0"/>
              <a:t>S</a:t>
            </a:r>
            <a:r>
              <a:rPr lang="en-US" sz="2800" dirty="0"/>
              <a:t>trategic</a:t>
            </a:r>
          </a:p>
          <a:p>
            <a:pPr>
              <a:spcBef>
                <a:spcPts val="1800"/>
              </a:spcBef>
            </a:pPr>
            <a:r>
              <a:rPr lang="en-US" sz="2800" b="1" dirty="0"/>
              <a:t>M</a:t>
            </a:r>
            <a:r>
              <a:rPr lang="en-US" sz="2800" dirty="0"/>
              <a:t>	=	</a:t>
            </a:r>
            <a:r>
              <a:rPr lang="en-US" sz="2800" b="1" dirty="0"/>
              <a:t>M</a:t>
            </a:r>
            <a:r>
              <a:rPr lang="en-US" sz="2800" dirty="0"/>
              <a:t>easurable 		</a:t>
            </a:r>
          </a:p>
          <a:p>
            <a:pPr>
              <a:spcBef>
                <a:spcPts val="1800"/>
              </a:spcBef>
            </a:pPr>
            <a:r>
              <a:rPr lang="en-US" sz="2800" b="1" dirty="0"/>
              <a:t>A</a:t>
            </a:r>
            <a:r>
              <a:rPr lang="en-US" sz="2800" dirty="0"/>
              <a:t>	=	</a:t>
            </a:r>
            <a:r>
              <a:rPr lang="en-US" sz="2800" b="1" dirty="0"/>
              <a:t>A</a:t>
            </a:r>
            <a:r>
              <a:rPr lang="en-US" sz="2800" dirty="0"/>
              <a:t>ction Oriented</a:t>
            </a:r>
          </a:p>
          <a:p>
            <a:pPr>
              <a:spcBef>
                <a:spcPts val="1800"/>
              </a:spcBef>
            </a:pPr>
            <a:r>
              <a:rPr lang="en-US" sz="2800" b="1" dirty="0"/>
              <a:t>R</a:t>
            </a:r>
            <a:r>
              <a:rPr lang="en-US" sz="2800" dirty="0"/>
              <a:t>	=	</a:t>
            </a:r>
            <a:r>
              <a:rPr lang="en-US" sz="2800" b="1" dirty="0"/>
              <a:t>R</a:t>
            </a:r>
            <a:r>
              <a:rPr lang="en-US" sz="2800" dirty="0"/>
              <a:t>igorous, </a:t>
            </a:r>
            <a:r>
              <a:rPr lang="en-US" sz="2800" b="1" dirty="0"/>
              <a:t>R</a:t>
            </a:r>
            <a:r>
              <a:rPr lang="en-US" sz="2800" dirty="0"/>
              <a:t>ealistic, and </a:t>
            </a:r>
            <a:r>
              <a:rPr lang="en-US" sz="2800" b="1" dirty="0"/>
              <a:t>R</a:t>
            </a:r>
            <a:r>
              <a:rPr lang="en-US" sz="2800" dirty="0"/>
              <a:t>esults Focused (</a:t>
            </a:r>
            <a:r>
              <a:rPr lang="en-US" sz="2800" b="1" dirty="0"/>
              <a:t>the 3 Rs</a:t>
            </a:r>
            <a:r>
              <a:rPr lang="en-US" sz="2800" dirty="0"/>
              <a:t>)</a:t>
            </a:r>
          </a:p>
          <a:p>
            <a:pPr>
              <a:spcBef>
                <a:spcPts val="1800"/>
              </a:spcBef>
            </a:pPr>
            <a:r>
              <a:rPr lang="en-US" sz="2800" b="1" dirty="0"/>
              <a:t>T</a:t>
            </a:r>
            <a:r>
              <a:rPr lang="en-US" sz="2800" dirty="0"/>
              <a:t>	=	</a:t>
            </a:r>
            <a:r>
              <a:rPr lang="en-US" sz="2800" b="1" dirty="0"/>
              <a:t>T</a:t>
            </a:r>
            <a:r>
              <a:rPr lang="en-US" sz="2800" dirty="0"/>
              <a:t>imed and </a:t>
            </a:r>
            <a:r>
              <a:rPr lang="en-US" sz="2800" b="1" dirty="0"/>
              <a:t>T</a:t>
            </a:r>
            <a:r>
              <a:rPr lang="en-US" sz="2800" dirty="0"/>
              <a:t>racked</a:t>
            </a:r>
          </a:p>
          <a:p>
            <a:endParaRPr lang="en-US" dirty="0"/>
          </a:p>
        </p:txBody>
      </p:sp>
    </p:spTree>
    <p:extLst>
      <p:ext uri="{BB962C8B-B14F-4D97-AF65-F5344CB8AC3E}">
        <p14:creationId xmlns:p14="http://schemas.microsoft.com/office/powerpoint/2010/main" val="2393520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Step 3:    PLAN DEVELOPMENT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Educators without professional status = </a:t>
            </a:r>
            <a:r>
              <a:rPr lang="en-US" sz="2800" i="1" dirty="0"/>
              <a:t>DEVELOPING PLANS</a:t>
            </a:r>
          </a:p>
          <a:p>
            <a:pPr>
              <a:buFont typeface="Arial" panose="020B0604020202020204" pitchFamily="34" charset="0"/>
              <a:buChar char="•"/>
            </a:pPr>
            <a:r>
              <a:rPr lang="en-US" sz="2800" dirty="0"/>
              <a:t>Educator must have a plan to attain </a:t>
            </a:r>
            <a:r>
              <a:rPr lang="en-US" sz="2800" i="1" dirty="0"/>
              <a:t>each</a:t>
            </a:r>
            <a:r>
              <a:rPr lang="en-US" sz="2800" dirty="0"/>
              <a:t> goal.</a:t>
            </a:r>
          </a:p>
          <a:p>
            <a:pPr>
              <a:buFont typeface="Arial" panose="020B0604020202020204" pitchFamily="34" charset="0"/>
              <a:buChar char="•"/>
            </a:pPr>
            <a:r>
              <a:rPr lang="en-US" sz="2800" dirty="0"/>
              <a:t>Educator submits plan to evaluator for approval</a:t>
            </a:r>
          </a:p>
          <a:p>
            <a:pPr>
              <a:buFont typeface="Arial" panose="020B0604020202020204" pitchFamily="34" charset="0"/>
              <a:buChar char="•"/>
            </a:pPr>
            <a:r>
              <a:rPr lang="en-US" sz="2800" dirty="0"/>
              <a:t>Plan should identify actions, resources, timelines and evidence of success.</a:t>
            </a:r>
          </a:p>
          <a:p>
            <a:pPr marL="0" indent="0">
              <a:buNone/>
            </a:pPr>
            <a:endParaRPr lang="en-US" sz="2800" dirty="0"/>
          </a:p>
        </p:txBody>
      </p:sp>
    </p:spTree>
    <p:extLst>
      <p:ext uri="{BB962C8B-B14F-4D97-AF65-F5344CB8AC3E}">
        <p14:creationId xmlns:p14="http://schemas.microsoft.com/office/powerpoint/2010/main" val="337937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40861"/>
          </a:xfrm>
        </p:spPr>
        <p:txBody>
          <a:bodyPr/>
          <a:lstStyle/>
          <a:p>
            <a:pPr algn="ctr"/>
            <a:r>
              <a:rPr lang="en-US" b="1" dirty="0"/>
              <a:t>Educators and Evaluators Collect Evidence </a:t>
            </a:r>
            <a:br>
              <a:rPr lang="en-US" b="1" dirty="0"/>
            </a:b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000" dirty="0"/>
              <a:t>Educators collect artifacts for each of the 4 standards in the rubric and for each goal</a:t>
            </a:r>
          </a:p>
          <a:p>
            <a:pPr>
              <a:buFont typeface="Arial" panose="020B0604020202020204" pitchFamily="34" charset="0"/>
              <a:buChar char="•"/>
            </a:pPr>
            <a:r>
              <a:rPr lang="en-US" sz="3000" dirty="0"/>
              <a:t>Observations are evidence</a:t>
            </a:r>
          </a:p>
          <a:p>
            <a:pPr>
              <a:buFont typeface="Arial" panose="020B0604020202020204" pitchFamily="34" charset="0"/>
              <a:buChar char="•"/>
            </a:pPr>
            <a:r>
              <a:rPr lang="en-US" sz="3000" dirty="0"/>
              <a:t>Work with your evaluator to determine the evidence they need </a:t>
            </a:r>
          </a:p>
          <a:p>
            <a:pPr>
              <a:buFont typeface="Arial" panose="020B0604020202020204" pitchFamily="34" charset="0"/>
              <a:buChar char="•"/>
            </a:pPr>
            <a:r>
              <a:rPr lang="en-US" sz="3000" dirty="0"/>
              <a:t>Quality over quantity</a:t>
            </a:r>
          </a:p>
          <a:p>
            <a:pPr marL="0" indent="0">
              <a:buNone/>
            </a:pPr>
            <a:r>
              <a:rPr lang="en-US" sz="3000" dirty="0"/>
              <a:t>                                                    </a:t>
            </a:r>
          </a:p>
          <a:p>
            <a:pPr marL="0" indent="0">
              <a:buNone/>
            </a:pPr>
            <a:endParaRPr lang="en-US" sz="28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83E5137D-E4CA-4546-84E3-5467E744615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456102" y="4093828"/>
            <a:ext cx="2073129" cy="1410704"/>
          </a:xfrm>
          <a:prstGeom prst="rect">
            <a:avLst/>
          </a:prstGeom>
        </p:spPr>
      </p:pic>
      <p:pic>
        <p:nvPicPr>
          <p:cNvPr id="8" name="Picture 7">
            <a:extLst>
              <a:ext uri="{FF2B5EF4-FFF2-40B4-BE49-F238E27FC236}">
                <a16:creationId xmlns:a16="http://schemas.microsoft.com/office/drawing/2014/main" id="{2B0169CA-0BAB-4BE6-B6EA-6D141A0298CE}"/>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422013" y="4093828"/>
            <a:ext cx="1828800" cy="1371600"/>
          </a:xfrm>
          <a:prstGeom prst="rect">
            <a:avLst/>
          </a:prstGeom>
        </p:spPr>
      </p:pic>
      <p:sp>
        <p:nvSpPr>
          <p:cNvPr id="9" name="TextBox 8">
            <a:extLst>
              <a:ext uri="{FF2B5EF4-FFF2-40B4-BE49-F238E27FC236}">
                <a16:creationId xmlns:a16="http://schemas.microsoft.com/office/drawing/2014/main" id="{B46B0B25-F74D-488F-A0D6-318EF0222C69}"/>
              </a:ext>
            </a:extLst>
          </p:cNvPr>
          <p:cNvSpPr txBox="1"/>
          <p:nvPr/>
        </p:nvSpPr>
        <p:spPr>
          <a:xfrm>
            <a:off x="6403525" y="8895432"/>
            <a:ext cx="1828800" cy="230832"/>
          </a:xfrm>
          <a:prstGeom prst="rect">
            <a:avLst/>
          </a:prstGeom>
          <a:noFill/>
        </p:spPr>
        <p:txBody>
          <a:bodyPr wrap="square" rtlCol="0">
            <a:spAutoFit/>
          </a:bodyPr>
          <a:lstStyle/>
          <a:p>
            <a:r>
              <a:rPr lang="en-US" sz="900">
                <a:hlinkClick r:id="rId5" tooltip="https://www.flickr.com/photos/7815007@N07/8301993103/"/>
              </a:rPr>
              <a:t>This Photo</a:t>
            </a:r>
            <a:r>
              <a:rPr lang="en-US" sz="900"/>
              <a:t> by Unknown Author is licensed under </a:t>
            </a:r>
            <a:r>
              <a:rPr lang="en-US" sz="900">
                <a:hlinkClick r:id="rId6" tooltip="https://creativecommons.org/licenses/by-nc/2.0/"/>
              </a:rPr>
              <a:t>CC BY-NC</a:t>
            </a:r>
            <a:endParaRPr lang="en-US" sz="900"/>
          </a:p>
        </p:txBody>
      </p:sp>
    </p:spTree>
    <p:extLst>
      <p:ext uri="{BB962C8B-B14F-4D97-AF65-F5344CB8AC3E}">
        <p14:creationId xmlns:p14="http://schemas.microsoft.com/office/powerpoint/2010/main" val="88174556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699</TotalTime>
  <Words>369</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vt:lpstr>
      <vt:lpstr>Courier New</vt:lpstr>
      <vt:lpstr>Times New Roman</vt:lpstr>
      <vt:lpstr>Wingdings</vt:lpstr>
      <vt:lpstr>Retrospect</vt:lpstr>
      <vt:lpstr>The FRPS  Evaluation Tool: Getting Started</vt:lpstr>
      <vt:lpstr>Background Information</vt:lpstr>
      <vt:lpstr>The Evaluation Process is a 5-step cycle</vt:lpstr>
      <vt:lpstr>Rubrics are used throughout the 5-step cycle </vt:lpstr>
      <vt:lpstr>Step 1:    SELF-ASSESSMENT </vt:lpstr>
      <vt:lpstr>Step 2:    GOAL SETTING</vt:lpstr>
      <vt:lpstr>S.M.A.R.T GOALS</vt:lpstr>
      <vt:lpstr>Step 3:    PLAN DEVELOPMENT</vt:lpstr>
      <vt:lpstr>Educators and Evaluators Collect Evidence  </vt:lpstr>
      <vt:lpstr>Advice for Handling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FRPS  Evaluation Tool</dc:title>
  <dc:creator>Rebecca Cusick</dc:creator>
  <cp:lastModifiedBy> </cp:lastModifiedBy>
  <cp:revision>29</cp:revision>
  <cp:lastPrinted>2015-09-23T17:48:43Z</cp:lastPrinted>
  <dcterms:created xsi:type="dcterms:W3CDTF">2015-09-10T18:36:43Z</dcterms:created>
  <dcterms:modified xsi:type="dcterms:W3CDTF">2018-08-08T16:19:46Z</dcterms:modified>
</cp:coreProperties>
</file>